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0" r:id="rId1"/>
  </p:sldMasterIdLst>
  <p:notesMasterIdLst>
    <p:notesMasterId r:id="rId19"/>
  </p:notesMasterIdLst>
  <p:sldIdLst>
    <p:sldId id="256" r:id="rId2"/>
    <p:sldId id="258" r:id="rId3"/>
    <p:sldId id="257" r:id="rId4"/>
    <p:sldId id="300" r:id="rId5"/>
    <p:sldId id="313" r:id="rId6"/>
    <p:sldId id="311" r:id="rId7"/>
    <p:sldId id="301" r:id="rId8"/>
    <p:sldId id="314" r:id="rId9"/>
    <p:sldId id="305" r:id="rId10"/>
    <p:sldId id="310" r:id="rId11"/>
    <p:sldId id="302" r:id="rId12"/>
    <p:sldId id="303" r:id="rId13"/>
    <p:sldId id="304" r:id="rId14"/>
    <p:sldId id="306" r:id="rId15"/>
    <p:sldId id="307" r:id="rId16"/>
    <p:sldId id="308" r:id="rId17"/>
    <p:sldId id="299" r:id="rId18"/>
  </p:sldIdLst>
  <p:sldSz cx="9144000" cy="5143500" type="screen16x9"/>
  <p:notesSz cx="6858000" cy="9144000"/>
  <p:embeddedFontLst>
    <p:embeddedFont>
      <p:font typeface="Barlow Light" panose="020B0604020202020204" charset="0"/>
      <p:regular r:id="rId20"/>
      <p:bold r:id="rId21"/>
      <p:italic r:id="rId22"/>
      <p:boldItalic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Lato Heavy" panose="020F0502020204030203" pitchFamily="34" charset="0"/>
      <p:bold r:id="rId28"/>
      <p:boldItalic r:id="rId29"/>
    </p:embeddedFont>
    <p:embeddedFont>
      <p:font typeface="Lato Semibold" panose="020F0502020204030203" pitchFamily="34" charset="0"/>
      <p:bold r:id="rId30"/>
      <p:boldItalic r:id="rId31"/>
    </p:embeddedFont>
    <p:embeddedFont>
      <p:font typeface="Questrial" panose="020B0604020202020204" charset="0"/>
      <p:regular r:id="rId32"/>
    </p:embeddedFont>
    <p:embeddedFont>
      <p:font typeface="Roboto Condensed" pitchFamily="2" charset="0"/>
      <p:regular r:id="rId33"/>
      <p:bold r:id="rId34"/>
      <p:italic r:id="rId35"/>
      <p:boldItalic r:id="rId36"/>
    </p:embeddedFont>
    <p:embeddedFont>
      <p:font typeface="Work Sans" panose="020B0604020202020204" charset="0"/>
      <p:regular r:id="rId37"/>
      <p:bold r:id="rId38"/>
      <p:italic r:id="rId39"/>
      <p:boldItalic r:id="rId40"/>
    </p:embeddedFont>
    <p:embeddedFont>
      <p:font typeface="Work Sans Regular" panose="020B0604020202020204" charset="0"/>
      <p:bold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C3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37CDE6-A293-4742-BD91-DCF762D4BE4A}">
  <a:tblStyle styleId="{1C37CDE6-A293-4742-BD91-DCF762D4BE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tableStyles" Target="tableStyles.xml"/><Relationship Id="rId20" Type="http://schemas.openxmlformats.org/officeDocument/2006/relationships/font" Target="fonts/font1.fntdata"/><Relationship Id="rId41" Type="http://schemas.openxmlformats.org/officeDocument/2006/relationships/font" Target="fonts/font2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1abbedfc0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1abbedfc0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Built on a static </a:t>
            </a:r>
            <a:r>
              <a:rPr lang="en-US" dirty="0" err="1"/>
              <a:t>png</a:t>
            </a:r>
            <a:r>
              <a:rPr lang="en-US" dirty="0"/>
              <a:t> image that is then updated using the Pillow library to write on images</a:t>
            </a:r>
          </a:p>
        </p:txBody>
      </p:sp>
    </p:spTree>
    <p:extLst>
      <p:ext uri="{BB962C8B-B14F-4D97-AF65-F5344CB8AC3E}">
        <p14:creationId xmlns:p14="http://schemas.microsoft.com/office/powerpoint/2010/main" val="2462297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465e7bc0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465e7bc0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Example of how data is classified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Ignores values of 0 and unclassified data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47906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465e7bc0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465e7bc0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Choose categories and date range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3528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465e7bc0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465e7bc0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Can change to be vertical or horizontal.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This eliminates the need to remove irrigation data as in many of the previous plots.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6173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465e7bc0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465e7bc0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Good look at totals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Creates table image with </a:t>
            </a:r>
            <a:r>
              <a:rPr lang="en-US" sz="1100" b="0" i="0" dirty="0" err="1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Plotly</a:t>
            </a: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 then edits with Pillow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94236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465e7bc0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465e7bc0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Show patterns of usage for hours of the day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00441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5786da14d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5786da14d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8838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2076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1b42eb4f7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1b42eb4f7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Done in Anaconda Distribution with Python 3.8.4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465e7bc0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465e7bc0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Calculates cumulative sum over different time periods (year, month, week, and day).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Can easily change date range, label selection, </a:t>
            </a:r>
            <a:r>
              <a:rPr lang="en-US" dirty="0" err="1"/>
              <a:t>cumsum</a:t>
            </a:r>
            <a:r>
              <a:rPr lang="en-US" dirty="0"/>
              <a:t> period, </a:t>
            </a:r>
            <a:r>
              <a:rPr lang="en-US" dirty="0" err="1"/>
              <a:t>figsize</a:t>
            </a:r>
            <a:r>
              <a:rPr lang="en-US" dirty="0"/>
              <a:t>, and </a:t>
            </a:r>
            <a:r>
              <a:rPr lang="en-US" dirty="0" err="1"/>
              <a:t>figtype</a:t>
            </a:r>
            <a:r>
              <a:rPr lang="en-US" dirty="0"/>
              <a:t> to save as.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76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465e7bc0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465e7bc0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File name also changes dynamically for each chart.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78150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charts share a similar amount of flexibility depending on plot type</a:t>
            </a:r>
          </a:p>
        </p:txBody>
      </p:sp>
    </p:spTree>
    <p:extLst>
      <p:ext uri="{BB962C8B-B14F-4D97-AF65-F5344CB8AC3E}">
        <p14:creationId xmlns:p14="http://schemas.microsoft.com/office/powerpoint/2010/main" val="4737059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465e7bc0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465e7bc0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Calculates water use over different time periods (year, month, week, and day). Notice how title changes.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Can easily change date range, label selection, </a:t>
            </a:r>
            <a:r>
              <a:rPr lang="en-US" dirty="0" err="1"/>
              <a:t>cumsum</a:t>
            </a:r>
            <a:r>
              <a:rPr lang="en-US" dirty="0"/>
              <a:t> period, </a:t>
            </a:r>
            <a:r>
              <a:rPr lang="en-US" dirty="0" err="1"/>
              <a:t>figsize</a:t>
            </a:r>
            <a:r>
              <a:rPr lang="en-US" dirty="0"/>
              <a:t>, and </a:t>
            </a:r>
            <a:r>
              <a:rPr lang="en-US" dirty="0" err="1"/>
              <a:t>figtype</a:t>
            </a:r>
            <a:r>
              <a:rPr lang="en-US" dirty="0"/>
              <a:t> to save as.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Done because research shows comparison is best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174 gallons</a:t>
            </a:r>
          </a:p>
        </p:txBody>
      </p:sp>
    </p:spTree>
    <p:extLst>
      <p:ext uri="{BB962C8B-B14F-4D97-AF65-F5344CB8AC3E}">
        <p14:creationId xmlns:p14="http://schemas.microsoft.com/office/powerpoint/2010/main" val="965944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Changes date sums and date range</a:t>
            </a:r>
          </a:p>
        </p:txBody>
      </p:sp>
    </p:spTree>
    <p:extLst>
      <p:ext uri="{BB962C8B-B14F-4D97-AF65-F5344CB8AC3E}">
        <p14:creationId xmlns:p14="http://schemas.microsoft.com/office/powerpoint/2010/main" val="222064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465e7bc0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465e7bc0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Can show any date range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2708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7417" y="2732367"/>
            <a:ext cx="51672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5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4275" y="4379246"/>
            <a:ext cx="4121400" cy="3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053500" y="1962450"/>
            <a:ext cx="1753800" cy="34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 b="1">
                <a:solidFill>
                  <a:schemeClr val="accent4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053500" y="2158700"/>
            <a:ext cx="17538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1053498" y="138464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 b="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2834729" y="1962450"/>
            <a:ext cx="1753800" cy="34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 b="0">
                <a:solidFill>
                  <a:schemeClr val="accent4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2834727" y="2158700"/>
            <a:ext cx="17538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834737" y="138464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 b="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4615977" y="1962450"/>
            <a:ext cx="1753800" cy="34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 b="0">
                <a:solidFill>
                  <a:schemeClr val="accent4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4615976" y="2158700"/>
            <a:ext cx="17538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4615975" y="138464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 b="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723600" y="340204"/>
            <a:ext cx="769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 b="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6397224" y="1962450"/>
            <a:ext cx="1753800" cy="34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 b="0">
                <a:solidFill>
                  <a:schemeClr val="accent4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Regular"/>
              <a:buNone/>
              <a:defRPr sz="12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6397225" y="2158700"/>
            <a:ext cx="17538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6397214" y="138464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 b="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48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20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ctrTitle"/>
          </p:nvPr>
        </p:nvSpPr>
        <p:spPr>
          <a:xfrm>
            <a:off x="604672" y="341610"/>
            <a:ext cx="26619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6_2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598600" y="170015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1"/>
          </p:nvPr>
        </p:nvSpPr>
        <p:spPr>
          <a:xfrm>
            <a:off x="3763000" y="2266950"/>
            <a:ext cx="2632800" cy="17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_1_2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ctrTitle"/>
          </p:nvPr>
        </p:nvSpPr>
        <p:spPr>
          <a:xfrm>
            <a:off x="617950" y="1395676"/>
            <a:ext cx="2515500" cy="68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subTitle" idx="1"/>
          </p:nvPr>
        </p:nvSpPr>
        <p:spPr>
          <a:xfrm>
            <a:off x="617947" y="2116050"/>
            <a:ext cx="2515500" cy="11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10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642050" y="18300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ctrTitle"/>
          </p:nvPr>
        </p:nvSpPr>
        <p:spPr>
          <a:xfrm>
            <a:off x="604675" y="341600"/>
            <a:ext cx="6679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4">
    <p:bg>
      <p:bgPr>
        <a:noFill/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Work Sans Regular"/>
              <a:buNone/>
              <a:defRPr sz="28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Questrial"/>
              <a:buNone/>
              <a:defRPr sz="2800">
                <a:solidFill>
                  <a:srgbClr val="666666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Questrial"/>
              <a:buNone/>
              <a:defRPr sz="2800">
                <a:solidFill>
                  <a:srgbClr val="666666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Questrial"/>
              <a:buNone/>
              <a:defRPr sz="2800">
                <a:solidFill>
                  <a:srgbClr val="666666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Questrial"/>
              <a:buNone/>
              <a:defRPr sz="2800">
                <a:solidFill>
                  <a:srgbClr val="666666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Questrial"/>
              <a:buNone/>
              <a:defRPr sz="2800">
                <a:solidFill>
                  <a:srgbClr val="666666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Questrial"/>
              <a:buNone/>
              <a:defRPr sz="2800">
                <a:solidFill>
                  <a:srgbClr val="666666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Questrial"/>
              <a:buNone/>
              <a:defRPr sz="2800">
                <a:solidFill>
                  <a:srgbClr val="666666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Questrial"/>
              <a:buNone/>
              <a:defRPr sz="2800">
                <a:solidFill>
                  <a:srgbClr val="666666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Barlow Light"/>
              <a:buChar char="●"/>
              <a:defRPr sz="1200"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Barlow Light"/>
              <a:buChar char="○"/>
              <a:defRPr sz="1200"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Barlow Light"/>
              <a:buChar char="■"/>
              <a:defRPr sz="1200"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Barlow Light"/>
              <a:buChar char="●"/>
              <a:defRPr sz="1200"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Barlow Light"/>
              <a:buChar char="○"/>
              <a:defRPr sz="1200"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Barlow Light"/>
              <a:buChar char="■"/>
              <a:defRPr sz="1200"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Barlow Light"/>
              <a:buChar char="●"/>
              <a:defRPr sz="1200"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Barlow Light"/>
              <a:buChar char="○"/>
              <a:defRPr sz="1200"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Barlow Light"/>
              <a:buChar char="■"/>
              <a:defRPr sz="1200"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66" r:id="rId5"/>
    <p:sldLayoutId id="2147483667" r:id="rId6"/>
    <p:sldLayoutId id="2147483668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hyperlink" Target="https://medium.com/nightingale/choosing-a-font-for-your-data-visualization-2ed37afea637" TargetMode="External"/><Relationship Id="rId7" Type="http://schemas.openxmlformats.org/officeDocument/2006/relationships/hyperlink" Target="https://www.epa.gov/watersense/showerhead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epa.gov/sites/production/files/2017-03/documents/ws-facthseet-indoor-water-use-in-the-us.pdf" TargetMode="External"/><Relationship Id="rId5" Type="http://schemas.openxmlformats.org/officeDocument/2006/relationships/hyperlink" Target="https://water.utah.gov/wp-content/uploads/2020/07/2015WaterDataV3.pdf" TargetMode="External"/><Relationship Id="rId4" Type="http://schemas.openxmlformats.org/officeDocument/2006/relationships/hyperlink" Target="https://blog.graphiq.com/data-visualization-color-palettes-37fbc8fc0032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>
            <a:spLocks noGrp="1"/>
          </p:cNvSpPr>
          <p:nvPr>
            <p:ph type="subTitle" idx="1"/>
          </p:nvPr>
        </p:nvSpPr>
        <p:spPr>
          <a:xfrm>
            <a:off x="604275" y="3938091"/>
            <a:ext cx="4121400" cy="5757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Nathan Guymon</a:t>
            </a:r>
            <a:endParaRPr sz="2400" b="1" dirty="0">
              <a:latin typeface="Lato Semibold" panose="020F05020202040302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132" name="Google Shape;132;p25"/>
          <p:cNvSpPr txBox="1">
            <a:spLocks noGrp="1"/>
          </p:cNvSpPr>
          <p:nvPr>
            <p:ph type="ctrTitle"/>
          </p:nvPr>
        </p:nvSpPr>
        <p:spPr>
          <a:xfrm>
            <a:off x="597416" y="500668"/>
            <a:ext cx="6496328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lt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Data Visualization Challenge</a:t>
            </a:r>
            <a:endParaRPr lang="en-US" sz="6000" dirty="0">
              <a:solidFill>
                <a:schemeClr val="lt1"/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  <a:sym typeface="Work Sans Regular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17E6B9-CCE2-4412-8884-E7D93F84ED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723" y="3523263"/>
            <a:ext cx="2008002" cy="8432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fographic Demo">
            <a:hlinkClick r:id="" action="ppaction://media"/>
            <a:extLst>
              <a:ext uri="{FF2B5EF4-FFF2-40B4-BE49-F238E27FC236}">
                <a16:creationId xmlns:a16="http://schemas.microsoft.com/office/drawing/2014/main" id="{1EA1B096-50C8-407B-8AB1-9C781589487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6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3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ctrTitle"/>
          </p:nvPr>
        </p:nvSpPr>
        <p:spPr>
          <a:xfrm>
            <a:off x="604671" y="341610"/>
            <a:ext cx="4444407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Raw Pulses Classification</a:t>
            </a:r>
          </a:p>
        </p:txBody>
      </p:sp>
      <p:sp>
        <p:nvSpPr>
          <p:cNvPr id="200" name="Google Shape;200;p30"/>
          <p:cNvSpPr txBox="1"/>
          <p:nvPr/>
        </p:nvSpPr>
        <p:spPr>
          <a:xfrm>
            <a:off x="604672" y="4082075"/>
            <a:ext cx="7373182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24292E"/>
                </a:solidFill>
                <a:latin typeface="Lato" panose="020F0502020204030203" pitchFamily="34" charset="0"/>
              </a:rPr>
              <a:t>This plot is used to demonstrate the classification of the raw data over the course of a day. </a:t>
            </a:r>
            <a:endParaRPr lang="en-US" sz="1100" dirty="0">
              <a:solidFill>
                <a:srgbClr val="24292E"/>
              </a:solidFill>
              <a:latin typeface="Lato" panose="020F0502020204030203" pitchFamily="34" charset="0"/>
              <a:sym typeface="Barlow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883259-ED28-440F-968C-CD434A427A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12207" y="1271455"/>
            <a:ext cx="4114801" cy="2600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29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ctrTitle"/>
          </p:nvPr>
        </p:nvSpPr>
        <p:spPr>
          <a:xfrm>
            <a:off x="604671" y="341610"/>
            <a:ext cx="4712764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Swarm Plot Distribution</a:t>
            </a:r>
          </a:p>
        </p:txBody>
      </p:sp>
      <p:sp>
        <p:nvSpPr>
          <p:cNvPr id="200" name="Google Shape;200;p30"/>
          <p:cNvSpPr txBox="1"/>
          <p:nvPr/>
        </p:nvSpPr>
        <p:spPr>
          <a:xfrm>
            <a:off x="604672" y="4082075"/>
            <a:ext cx="7373182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Used to visualize the distribution in size of usage events over a specified time period. </a:t>
            </a:r>
            <a:endParaRPr lang="en-US" sz="1000" dirty="0">
              <a:solidFill>
                <a:schemeClr val="dk1"/>
              </a:solidFill>
              <a:latin typeface="+mj-l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883259-ED28-440F-968C-CD434A427A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70774" y="1209445"/>
            <a:ext cx="3597667" cy="27246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6C4E35-D0AA-4B33-B426-BA716BEB3B0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82416" y="1244824"/>
            <a:ext cx="3588914" cy="265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175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ctrTitle"/>
          </p:nvPr>
        </p:nvSpPr>
        <p:spPr>
          <a:xfrm>
            <a:off x="604671" y="341610"/>
            <a:ext cx="4712764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Side by Side Bar Plots</a:t>
            </a:r>
          </a:p>
        </p:txBody>
      </p:sp>
      <p:sp>
        <p:nvSpPr>
          <p:cNvPr id="200" name="Google Shape;200;p30"/>
          <p:cNvSpPr txBox="1"/>
          <p:nvPr/>
        </p:nvSpPr>
        <p:spPr>
          <a:xfrm>
            <a:off x="604672" y="4082075"/>
            <a:ext cx="7373182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Used to visualize the distribution of usage by category side by side.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rgbClr val="24292E"/>
              </a:solidFill>
              <a:latin typeface="Lato" panose="020F0502020204030203" pitchFamily="34" charset="0"/>
              <a:ea typeface="Barlow Light"/>
              <a:cs typeface="Barlow Light"/>
              <a:sym typeface="Barlow Ligh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24292E"/>
                </a:solidFill>
                <a:latin typeface="Lato" panose="020F0502020204030203" pitchFamily="34" charset="0"/>
                <a:ea typeface="Barlow Light"/>
                <a:cs typeface="Barlow Light"/>
                <a:sym typeface="Barlow Light"/>
              </a:rPr>
              <a:t>Can display horizontally or vertically.</a:t>
            </a:r>
            <a:endParaRPr lang="en-US" sz="1000" dirty="0">
              <a:solidFill>
                <a:schemeClr val="dk1"/>
              </a:solidFill>
              <a:latin typeface="+mj-l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6853C2-6A7D-4D5C-9CAE-1AAAF5A5A7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4671" y="982340"/>
            <a:ext cx="4712763" cy="3178820"/>
          </a:xfrm>
          <a:prstGeom prst="rect">
            <a:avLst/>
          </a:prstGeom>
        </p:spPr>
      </p:pic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D2CC9CCC-5088-467A-B0AD-80D5E7D4A7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548" y="1465868"/>
            <a:ext cx="1801759" cy="221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389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ctrTitle"/>
          </p:nvPr>
        </p:nvSpPr>
        <p:spPr>
          <a:xfrm>
            <a:off x="604671" y="341610"/>
            <a:ext cx="4712764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Total Use Table</a:t>
            </a:r>
          </a:p>
        </p:txBody>
      </p:sp>
      <p:sp>
        <p:nvSpPr>
          <p:cNvPr id="200" name="Google Shape;200;p30"/>
          <p:cNvSpPr txBox="1"/>
          <p:nvPr/>
        </p:nvSpPr>
        <p:spPr>
          <a:xfrm>
            <a:off x="604672" y="4082075"/>
            <a:ext cx="7373182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Shows quantitative usage by category for a specified period.</a:t>
            </a:r>
            <a:endParaRPr lang="en-US" sz="1000" dirty="0">
              <a:solidFill>
                <a:schemeClr val="dk1"/>
              </a:solidFill>
              <a:latin typeface="+mj-l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892E9B29-C1B5-4994-9FB0-47A3A2637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66" y="1847775"/>
            <a:ext cx="7722394" cy="144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8247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ctrTitle"/>
          </p:nvPr>
        </p:nvSpPr>
        <p:spPr>
          <a:xfrm>
            <a:off x="604671" y="341610"/>
            <a:ext cx="4712764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Hourly Average</a:t>
            </a:r>
          </a:p>
        </p:txBody>
      </p:sp>
      <p:sp>
        <p:nvSpPr>
          <p:cNvPr id="200" name="Google Shape;200;p30"/>
          <p:cNvSpPr txBox="1"/>
          <p:nvPr/>
        </p:nvSpPr>
        <p:spPr>
          <a:xfrm>
            <a:off x="604672" y="4082075"/>
            <a:ext cx="7373182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Visualizes the average use of the time period for each hour of the day. </a:t>
            </a:r>
            <a:endParaRPr lang="en-US" sz="1000" dirty="0">
              <a:solidFill>
                <a:schemeClr val="dk1"/>
              </a:solidFill>
              <a:latin typeface="+mj-l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883259-ED28-440F-968C-CD434A427A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70774" y="1447132"/>
            <a:ext cx="3597667" cy="22492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6C4E35-D0AA-4B33-B426-BA716BEB3B0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82416" y="1476338"/>
            <a:ext cx="3588913" cy="219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693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55"/>
          <p:cNvSpPr txBox="1">
            <a:spLocks noGrp="1"/>
          </p:cNvSpPr>
          <p:nvPr>
            <p:ph type="ctrTitle"/>
          </p:nvPr>
        </p:nvSpPr>
        <p:spPr>
          <a:xfrm>
            <a:off x="604675" y="341600"/>
            <a:ext cx="6679200" cy="5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References</a:t>
            </a:r>
            <a:endParaRPr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939" name="Google Shape;939;p55"/>
          <p:cNvSpPr txBox="1">
            <a:spLocks noGrp="1"/>
          </p:cNvSpPr>
          <p:nvPr>
            <p:ph type="body" idx="1"/>
          </p:nvPr>
        </p:nvSpPr>
        <p:spPr>
          <a:xfrm>
            <a:off x="604675" y="1119008"/>
            <a:ext cx="6115938" cy="29054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4450" lvl="0" indent="0" algn="l" rtl="0">
              <a:spcAft>
                <a:spcPts val="0"/>
              </a:spcAft>
              <a:buClr>
                <a:schemeClr val="accent4"/>
              </a:buClr>
              <a:buSzPts val="1100"/>
              <a:buNone/>
            </a:pPr>
            <a:r>
              <a:rPr lang="en-US" sz="1100" dirty="0">
                <a:solidFill>
                  <a:schemeClr val="dk1"/>
                </a:solidFill>
              </a:rPr>
              <a:t>[1] </a:t>
            </a:r>
            <a:r>
              <a:rPr lang="en-US" sz="1100" dirty="0">
                <a:solidFill>
                  <a:schemeClr val="dk1"/>
                </a:solidFill>
                <a:hlinkClick r:id="rId3"/>
              </a:rPr>
              <a:t>https://medium.com/nightingale/choosing-a-font-for-your-data-visualization-2ed37afea637</a:t>
            </a:r>
            <a:endParaRPr lang="en-US" sz="1100" dirty="0">
              <a:solidFill>
                <a:schemeClr val="dk1"/>
              </a:solidFill>
            </a:endParaRPr>
          </a:p>
          <a:p>
            <a:pPr marL="44450" lvl="0" indent="0" algn="l" rtl="0">
              <a:spcAft>
                <a:spcPts val="0"/>
              </a:spcAft>
              <a:buClr>
                <a:schemeClr val="accent4"/>
              </a:buClr>
              <a:buSzPts val="1100"/>
              <a:buNone/>
            </a:pPr>
            <a:r>
              <a:rPr lang="en-US" sz="1100" dirty="0">
                <a:solidFill>
                  <a:schemeClr val="dk1"/>
                </a:solidFill>
              </a:rPr>
              <a:t>[2] </a:t>
            </a:r>
            <a:r>
              <a:rPr lang="en-US" sz="1100" dirty="0">
                <a:solidFill>
                  <a:schemeClr val="dk1"/>
                </a:solidFill>
                <a:hlinkClick r:id="rId4"/>
              </a:rPr>
              <a:t>https://blog.graphiq.com/data-visualization-color-palettes-37fbc8fc0032</a:t>
            </a:r>
            <a:endParaRPr lang="en-US" sz="1100" dirty="0">
              <a:solidFill>
                <a:schemeClr val="dk1"/>
              </a:solidFill>
            </a:endParaRPr>
          </a:p>
          <a:p>
            <a:pPr marL="44450" lvl="0" indent="0" algn="l" rtl="0">
              <a:spcAft>
                <a:spcPts val="0"/>
              </a:spcAft>
              <a:buClr>
                <a:schemeClr val="accent4"/>
              </a:buClr>
              <a:buSzPts val="1100"/>
              <a:buNone/>
            </a:pPr>
            <a:r>
              <a:rPr lang="en-US" sz="1100" dirty="0">
                <a:solidFill>
                  <a:schemeClr val="dk1"/>
                </a:solidFill>
              </a:rPr>
              <a:t>[3]  </a:t>
            </a:r>
            <a:r>
              <a:rPr lang="en-US" sz="1100" dirty="0">
                <a:solidFill>
                  <a:schemeClr val="dk1"/>
                </a:solidFill>
                <a:hlinkClick r:id="rId5"/>
              </a:rPr>
              <a:t>https://water.utah.gov/wp-content/uploads/2020/07/2015WaterDataV3.pdf</a:t>
            </a:r>
            <a:endParaRPr lang="en-US" sz="1100" dirty="0">
              <a:solidFill>
                <a:schemeClr val="dk1"/>
              </a:solidFill>
            </a:endParaRPr>
          </a:p>
          <a:p>
            <a:pPr marL="44450" lvl="0" indent="0" algn="l" rtl="0">
              <a:spcAft>
                <a:spcPts val="0"/>
              </a:spcAft>
              <a:buClr>
                <a:schemeClr val="accent4"/>
              </a:buClr>
              <a:buSzPts val="1100"/>
              <a:buNone/>
            </a:pPr>
            <a:r>
              <a:rPr lang="en-US" sz="1100" dirty="0">
                <a:solidFill>
                  <a:schemeClr val="dk1"/>
                </a:solidFill>
              </a:rPr>
              <a:t>[4]  </a:t>
            </a:r>
            <a:r>
              <a:rPr lang="en-US" sz="1100" dirty="0">
                <a:solidFill>
                  <a:schemeClr val="dk1"/>
                </a:solidFill>
                <a:hlinkClick r:id="rId6"/>
              </a:rPr>
              <a:t>https://www.epa.gov/sites/production/files/2017-03/documents/ws-facthseet-indoor-water-use-in-the-us.pdf</a:t>
            </a:r>
            <a:endParaRPr lang="en-US" sz="1100" dirty="0">
              <a:solidFill>
                <a:schemeClr val="dk1"/>
              </a:solidFill>
            </a:endParaRPr>
          </a:p>
          <a:p>
            <a:pPr marL="44450" lvl="0" indent="0" algn="l" rtl="0">
              <a:spcAft>
                <a:spcPts val="0"/>
              </a:spcAft>
              <a:buClr>
                <a:schemeClr val="accent4"/>
              </a:buClr>
              <a:buSzPts val="1100"/>
              <a:buNone/>
            </a:pPr>
            <a:r>
              <a:rPr lang="en-US" sz="1100" dirty="0">
                <a:solidFill>
                  <a:schemeClr val="dk1"/>
                </a:solidFill>
              </a:rPr>
              <a:t>[5]  </a:t>
            </a:r>
            <a:r>
              <a:rPr lang="en-US" sz="1100" dirty="0">
                <a:solidFill>
                  <a:schemeClr val="dk1"/>
                </a:solidFill>
                <a:hlinkClick r:id="rId7"/>
              </a:rPr>
              <a:t>https://www.epa.gov/watersense/showerheads</a:t>
            </a:r>
            <a:endParaRPr lang="en-US" sz="1100" dirty="0">
              <a:solidFill>
                <a:schemeClr val="dk1"/>
              </a:solidFill>
            </a:endParaRPr>
          </a:p>
          <a:p>
            <a:pPr marL="44450" lvl="0" indent="0" algn="l" rtl="0">
              <a:spcAft>
                <a:spcPts val="0"/>
              </a:spcAft>
              <a:buClr>
                <a:schemeClr val="accent4"/>
              </a:buClr>
              <a:buSzPts val="1100"/>
              <a:buNone/>
            </a:pPr>
            <a:endParaRPr lang="en-US" sz="1100" dirty="0">
              <a:solidFill>
                <a:schemeClr val="dk1"/>
              </a:solidFill>
            </a:endParaRPr>
          </a:p>
        </p:txBody>
      </p:sp>
      <p:pic>
        <p:nvPicPr>
          <p:cNvPr id="4" name="Google Shape;156;p27">
            <a:extLst>
              <a:ext uri="{FF2B5EF4-FFF2-40B4-BE49-F238E27FC236}">
                <a16:creationId xmlns:a16="http://schemas.microsoft.com/office/drawing/2014/main" id="{F2F9AB69-0905-44A2-82CA-C100A89391B5}"/>
              </a:ext>
            </a:extLst>
          </p:cNvPr>
          <p:cNvPicPr preferRelativeResize="0"/>
          <p:nvPr/>
        </p:nvPicPr>
        <p:blipFill rotWithShape="1">
          <a:blip r:embed="rId8"/>
          <a:srcRect t="38373" b="22177"/>
          <a:stretch/>
        </p:blipFill>
        <p:spPr>
          <a:xfrm>
            <a:off x="0" y="2738650"/>
            <a:ext cx="9144010" cy="24048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5552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" name="Google Shape;911;p53"/>
          <p:cNvPicPr preferRelativeResize="0"/>
          <p:nvPr/>
        </p:nvPicPr>
        <p:blipFill rotWithShape="1">
          <a:blip r:embed="rId3"/>
          <a:srcRect t="7350" b="12239"/>
          <a:stretch/>
        </p:blipFill>
        <p:spPr>
          <a:xfrm>
            <a:off x="5376674" y="599551"/>
            <a:ext cx="3767326" cy="4543949"/>
          </a:xfrm>
          <a:prstGeom prst="rect">
            <a:avLst/>
          </a:prstGeom>
          <a:noFill/>
          <a:ln>
            <a:noFill/>
          </a:ln>
        </p:spPr>
      </p:pic>
      <p:sp>
        <p:nvSpPr>
          <p:cNvPr id="912" name="Google Shape;912;p53"/>
          <p:cNvSpPr txBox="1">
            <a:spLocks noGrp="1"/>
          </p:cNvSpPr>
          <p:nvPr>
            <p:ph type="subTitle" idx="1"/>
          </p:nvPr>
        </p:nvSpPr>
        <p:spPr>
          <a:xfrm>
            <a:off x="617946" y="2116050"/>
            <a:ext cx="3696002" cy="11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+mj-lt"/>
                <a:ea typeface="Barlow Medium"/>
                <a:cs typeface="Barlow Medium"/>
                <a:sym typeface="Barlow Medium"/>
              </a:rPr>
              <a:t>Nathan Guymon</a:t>
            </a:r>
            <a:endParaRPr dirty="0">
              <a:latin typeface="+mj-lt"/>
              <a:ea typeface="Barlow Medium"/>
              <a:cs typeface="Barlow Medium"/>
              <a:sym typeface="Barlow Medium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+mj-lt"/>
              </a:rPr>
              <a:t>Nathan.Guymon@aggiemail.usu.edu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https://github.com/nguymon/CIWS-VisChallenge</a:t>
            </a:r>
          </a:p>
        </p:txBody>
      </p:sp>
      <p:sp>
        <p:nvSpPr>
          <p:cNvPr id="913" name="Google Shape;913;p53"/>
          <p:cNvSpPr txBox="1">
            <a:spLocks noGrp="1"/>
          </p:cNvSpPr>
          <p:nvPr>
            <p:ph type="ctrTitle"/>
          </p:nvPr>
        </p:nvSpPr>
        <p:spPr>
          <a:xfrm>
            <a:off x="617950" y="1395676"/>
            <a:ext cx="2515500" cy="68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Thank You</a:t>
            </a:r>
            <a:endParaRPr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F23A5593-6382-44A8-9B16-39EB124C8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23" y="2331070"/>
            <a:ext cx="187323" cy="182880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A81B7A57-13EC-4965-A21F-7E84F0D490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623" y="3055001"/>
            <a:ext cx="187323" cy="182880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8D3DF200-D341-4145-A1CE-397C97F93F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623" y="2694300"/>
            <a:ext cx="187323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19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>
            <a:spLocks noGrp="1"/>
          </p:cNvSpPr>
          <p:nvPr>
            <p:ph type="ctrTitle" idx="9"/>
          </p:nvPr>
        </p:nvSpPr>
        <p:spPr>
          <a:xfrm>
            <a:off x="723600" y="340204"/>
            <a:ext cx="769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Goals</a:t>
            </a:r>
            <a:endParaRPr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44" name="Google Shape;144;p27"/>
          <p:cNvSpPr txBox="1">
            <a:spLocks noGrp="1"/>
          </p:cNvSpPr>
          <p:nvPr>
            <p:ph type="subTitle" idx="14"/>
          </p:nvPr>
        </p:nvSpPr>
        <p:spPr>
          <a:xfrm>
            <a:off x="6397225" y="2087510"/>
            <a:ext cx="17538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Visualizations have a similar design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5" name="Google Shape;145;p27"/>
          <p:cNvSpPr txBox="1">
            <a:spLocks noGrp="1"/>
          </p:cNvSpPr>
          <p:nvPr>
            <p:ph type="subTitle" idx="1"/>
          </p:nvPr>
        </p:nvSpPr>
        <p:spPr>
          <a:xfrm>
            <a:off x="1053500" y="2087510"/>
            <a:ext cx="17538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 is flexible and well structured</a:t>
            </a:r>
          </a:p>
        </p:txBody>
      </p:sp>
      <p:sp>
        <p:nvSpPr>
          <p:cNvPr id="146" name="Google Shape;146;p27"/>
          <p:cNvSpPr txBox="1">
            <a:spLocks noGrp="1"/>
          </p:cNvSpPr>
          <p:nvPr>
            <p:ph type="subTitle" idx="4"/>
          </p:nvPr>
        </p:nvSpPr>
        <p:spPr>
          <a:xfrm>
            <a:off x="2834727" y="2087510"/>
            <a:ext cx="17538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Correct data is conveyed by each graphic</a:t>
            </a:r>
          </a:p>
        </p:txBody>
      </p:sp>
      <p:sp>
        <p:nvSpPr>
          <p:cNvPr id="147" name="Google Shape;147;p27"/>
          <p:cNvSpPr txBox="1">
            <a:spLocks noGrp="1"/>
          </p:cNvSpPr>
          <p:nvPr>
            <p:ph type="subTitle" idx="7"/>
          </p:nvPr>
        </p:nvSpPr>
        <p:spPr>
          <a:xfrm>
            <a:off x="4615976" y="2087510"/>
            <a:ext cx="17538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Graphics are easily understood</a:t>
            </a:r>
          </a:p>
        </p:txBody>
      </p:sp>
      <p:sp>
        <p:nvSpPr>
          <p:cNvPr id="148" name="Google Shape;148;p27"/>
          <p:cNvSpPr txBox="1">
            <a:spLocks noGrp="1"/>
          </p:cNvSpPr>
          <p:nvPr>
            <p:ph type="ctrTitle" idx="13"/>
          </p:nvPr>
        </p:nvSpPr>
        <p:spPr>
          <a:xfrm>
            <a:off x="6397224" y="1891260"/>
            <a:ext cx="1753800" cy="34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j-lt"/>
                <a:sym typeface="Work Sans"/>
              </a:rPr>
              <a:t>Appealing</a:t>
            </a:r>
            <a:endParaRPr b="1" dirty="0">
              <a:latin typeface="+mj-lt"/>
              <a:sym typeface="Work Sans"/>
            </a:endParaRPr>
          </a:p>
        </p:txBody>
      </p:sp>
      <p:sp>
        <p:nvSpPr>
          <p:cNvPr id="149" name="Google Shape;149;p27"/>
          <p:cNvSpPr txBox="1">
            <a:spLocks noGrp="1"/>
          </p:cNvSpPr>
          <p:nvPr>
            <p:ph type="ctrTitle"/>
          </p:nvPr>
        </p:nvSpPr>
        <p:spPr>
          <a:xfrm>
            <a:off x="1053500" y="1891260"/>
            <a:ext cx="1753800" cy="34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j-lt"/>
                <a:sym typeface="Work Sans"/>
              </a:rPr>
              <a:t>Informative</a:t>
            </a:r>
            <a:endParaRPr dirty="0">
              <a:latin typeface="+mj-lt"/>
            </a:endParaRPr>
          </a:p>
        </p:txBody>
      </p:sp>
      <p:sp>
        <p:nvSpPr>
          <p:cNvPr id="150" name="Google Shape;150;p27"/>
          <p:cNvSpPr txBox="1">
            <a:spLocks noGrp="1"/>
          </p:cNvSpPr>
          <p:nvPr>
            <p:ph type="title" idx="2"/>
          </p:nvPr>
        </p:nvSpPr>
        <p:spPr>
          <a:xfrm>
            <a:off x="1053498" y="138464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01</a:t>
            </a:r>
            <a:endParaRPr sz="28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51" name="Google Shape;151;p27"/>
          <p:cNvSpPr txBox="1">
            <a:spLocks noGrp="1"/>
          </p:cNvSpPr>
          <p:nvPr>
            <p:ph type="ctrTitle" idx="3"/>
          </p:nvPr>
        </p:nvSpPr>
        <p:spPr>
          <a:xfrm>
            <a:off x="2834729" y="1891260"/>
            <a:ext cx="1753800" cy="34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j-lt"/>
                <a:sym typeface="Work Sans"/>
              </a:rPr>
              <a:t>Accurate</a:t>
            </a:r>
            <a:endParaRPr b="1" dirty="0">
              <a:latin typeface="+mj-lt"/>
              <a:sym typeface="Work Sans"/>
            </a:endParaRPr>
          </a:p>
        </p:txBody>
      </p:sp>
      <p:sp>
        <p:nvSpPr>
          <p:cNvPr id="152" name="Google Shape;152;p27"/>
          <p:cNvSpPr txBox="1">
            <a:spLocks noGrp="1"/>
          </p:cNvSpPr>
          <p:nvPr>
            <p:ph type="title" idx="5"/>
          </p:nvPr>
        </p:nvSpPr>
        <p:spPr>
          <a:xfrm>
            <a:off x="2834737" y="138464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02</a:t>
            </a:r>
            <a:endParaRPr sz="28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53" name="Google Shape;153;p27"/>
          <p:cNvSpPr txBox="1">
            <a:spLocks noGrp="1"/>
          </p:cNvSpPr>
          <p:nvPr>
            <p:ph type="ctrTitle" idx="6"/>
          </p:nvPr>
        </p:nvSpPr>
        <p:spPr>
          <a:xfrm>
            <a:off x="4615977" y="1891260"/>
            <a:ext cx="1753800" cy="34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+mj-lt"/>
              </a:rPr>
              <a:t>Understandable</a:t>
            </a:r>
            <a:r>
              <a:rPr lang="en" dirty="0"/>
              <a:t> </a:t>
            </a:r>
            <a:endParaRPr dirty="0"/>
          </a:p>
        </p:txBody>
      </p:sp>
      <p:sp>
        <p:nvSpPr>
          <p:cNvPr id="154" name="Google Shape;154;p27"/>
          <p:cNvSpPr txBox="1">
            <a:spLocks noGrp="1"/>
          </p:cNvSpPr>
          <p:nvPr>
            <p:ph type="title" idx="8"/>
          </p:nvPr>
        </p:nvSpPr>
        <p:spPr>
          <a:xfrm>
            <a:off x="4615975" y="138464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03</a:t>
            </a:r>
            <a:endParaRPr sz="28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55" name="Google Shape;155;p27"/>
          <p:cNvSpPr txBox="1">
            <a:spLocks noGrp="1"/>
          </p:cNvSpPr>
          <p:nvPr>
            <p:ph type="title" idx="15"/>
          </p:nvPr>
        </p:nvSpPr>
        <p:spPr>
          <a:xfrm>
            <a:off x="6397214" y="138464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04</a:t>
            </a:r>
            <a:endParaRPr sz="28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pic>
        <p:nvPicPr>
          <p:cNvPr id="156" name="Google Shape;156;p27"/>
          <p:cNvPicPr preferRelativeResize="0"/>
          <p:nvPr/>
        </p:nvPicPr>
        <p:blipFill rotWithShape="1">
          <a:blip r:embed="rId3"/>
          <a:srcRect t="38373" b="22177"/>
          <a:stretch/>
        </p:blipFill>
        <p:spPr>
          <a:xfrm>
            <a:off x="0" y="2738650"/>
            <a:ext cx="9144010" cy="24048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>
            <a:spLocks noGrp="1"/>
          </p:cNvSpPr>
          <p:nvPr>
            <p:ph type="ctrTitle"/>
          </p:nvPr>
        </p:nvSpPr>
        <p:spPr>
          <a:xfrm>
            <a:off x="604675" y="341600"/>
            <a:ext cx="6679200" cy="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0000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About the Project</a:t>
            </a:r>
            <a:endParaRPr sz="3000" dirty="0">
              <a:solidFill>
                <a:srgbClr val="000000"/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4" name="Google Shape;137;p26">
            <a:extLst>
              <a:ext uri="{FF2B5EF4-FFF2-40B4-BE49-F238E27FC236}">
                <a16:creationId xmlns:a16="http://schemas.microsoft.com/office/drawing/2014/main" id="{EC87E4EE-3C44-4A53-A8FE-E6DC4D8450AE}"/>
              </a:ext>
            </a:extLst>
          </p:cNvPr>
          <p:cNvSpPr txBox="1">
            <a:spLocks/>
          </p:cNvSpPr>
          <p:nvPr/>
        </p:nvSpPr>
        <p:spPr>
          <a:xfrm>
            <a:off x="632525" y="991800"/>
            <a:ext cx="7906800" cy="3355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2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>
              <a:lnSpc>
                <a:spcPct val="100000"/>
              </a:lnSpc>
              <a:buClr>
                <a:schemeClr val="accent4"/>
              </a:buClr>
              <a:buFont typeface="Roboto Condensed"/>
              <a:buAutoNum type="arabicPeriod"/>
            </a:pPr>
            <a:r>
              <a:rPr lang="en-US" dirty="0">
                <a:solidFill>
                  <a:schemeClr val="dk1"/>
                </a:solidFill>
                <a:latin typeface="+mj-lt"/>
              </a:rPr>
              <a:t>The project was built using: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Tx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Python 3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Tx/>
              <a:buChar char="►"/>
            </a:pPr>
            <a:r>
              <a:rPr lang="en-US" dirty="0" err="1">
                <a:solidFill>
                  <a:schemeClr val="dk1"/>
                </a:solidFill>
                <a:latin typeface="+mj-lt"/>
              </a:rPr>
              <a:t>Jupyter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Notebook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Tx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Pandas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Tx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Matplotlib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Tx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Seaborn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Tx/>
              <a:buChar char="►"/>
            </a:pPr>
            <a:r>
              <a:rPr lang="en-US" dirty="0" err="1">
                <a:solidFill>
                  <a:schemeClr val="dk1"/>
                </a:solidFill>
                <a:latin typeface="+mj-lt"/>
              </a:rPr>
              <a:t>Plotly</a:t>
            </a:r>
            <a:endParaRPr lang="en-US" dirty="0">
              <a:solidFill>
                <a:schemeClr val="dk1"/>
              </a:solidFill>
              <a:latin typeface="+mj-lt"/>
            </a:endParaRP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Tx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Pillow</a:t>
            </a:r>
          </a:p>
          <a:p>
            <a:pPr>
              <a:lnSpc>
                <a:spcPct val="114000"/>
              </a:lnSpc>
              <a:buClr>
                <a:schemeClr val="accent4"/>
              </a:buClr>
              <a:buSzPct val="1000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+mj-lt"/>
              </a:rPr>
              <a:t>The visualizations are designed for: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Tx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Printed reports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Webpages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Email templates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Etc.</a:t>
            </a:r>
          </a:p>
          <a:p>
            <a:pPr>
              <a:lnSpc>
                <a:spcPct val="114000"/>
              </a:lnSpc>
              <a:buClr>
                <a:schemeClr val="accent4"/>
              </a:buClr>
              <a:buSzPct val="1000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+mj-lt"/>
              </a:rPr>
              <a:t>The main fonts in the project are [1]: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Tx/>
              <a:buChar char="►"/>
            </a:pPr>
            <a:r>
              <a:rPr lang="en-US" dirty="0" err="1">
                <a:solidFill>
                  <a:schemeClr val="dk1"/>
                </a:solidFill>
                <a:latin typeface="+mj-lt"/>
              </a:rPr>
              <a:t>Lato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(headings/titles)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Tx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Merriweather (body)</a:t>
            </a:r>
          </a:p>
          <a:p>
            <a:pPr>
              <a:lnSpc>
                <a:spcPct val="114000"/>
              </a:lnSpc>
              <a:buClr>
                <a:schemeClr val="accent4"/>
              </a:buClr>
              <a:buSzPct val="1000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+mj-lt"/>
              </a:rPr>
              <a:t>A color palette was selected to maximize visibility:</a:t>
            </a:r>
          </a:p>
          <a:p>
            <a:pPr lvl="1">
              <a:spcBef>
                <a:spcPts val="0"/>
              </a:spcBef>
              <a:buClr>
                <a:schemeClr val="accent4"/>
              </a:buClr>
              <a:buSzPct val="50000"/>
              <a:buFontTx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Range of hue and brightness [2]</a:t>
            </a:r>
          </a:p>
          <a:p>
            <a:pPr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endParaRPr lang="en-US" dirty="0">
              <a:solidFill>
                <a:schemeClr val="dk1"/>
              </a:solidFill>
              <a:latin typeface="+mj-lt"/>
            </a:endParaRPr>
          </a:p>
          <a:p>
            <a:pPr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endParaRPr lang="en-US" dirty="0">
              <a:solidFill>
                <a:schemeClr val="dk1"/>
              </a:solidFill>
              <a:latin typeface="+mj-lt"/>
            </a:endParaRPr>
          </a:p>
          <a:p>
            <a:pPr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endParaRPr lang="en-US" dirty="0">
              <a:solidFill>
                <a:schemeClr val="dk1"/>
              </a:solidFill>
              <a:latin typeface="+mj-lt"/>
            </a:endParaRPr>
          </a:p>
          <a:p>
            <a:pPr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endParaRPr lang="en-US" dirty="0">
              <a:solidFill>
                <a:schemeClr val="dk1"/>
              </a:solidFill>
              <a:latin typeface="+mj-lt"/>
            </a:endParaRPr>
          </a:p>
          <a:p>
            <a:pPr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endParaRPr lang="en-US" dirty="0">
              <a:solidFill>
                <a:schemeClr val="dk1"/>
              </a:solidFill>
              <a:latin typeface="+mj-lt"/>
            </a:endParaRPr>
          </a:p>
          <a:p>
            <a:pPr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endParaRPr lang="en-US" dirty="0">
              <a:solidFill>
                <a:schemeClr val="dk1"/>
              </a:solidFill>
              <a:latin typeface="+mj-lt"/>
            </a:endParaRPr>
          </a:p>
          <a:p>
            <a:pPr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endParaRPr lang="en-US" dirty="0">
              <a:solidFill>
                <a:schemeClr val="dk1"/>
              </a:solidFill>
              <a:latin typeface="+mj-lt"/>
            </a:endParaRPr>
          </a:p>
          <a:p>
            <a:pPr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endParaRPr lang="en-US" dirty="0">
              <a:solidFill>
                <a:schemeClr val="dk1"/>
              </a:solidFill>
              <a:latin typeface="+mj-lt"/>
            </a:endParaRPr>
          </a:p>
          <a:p>
            <a:pPr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endParaRPr lang="en-US" dirty="0">
              <a:solidFill>
                <a:schemeClr val="dk1"/>
              </a:solidFill>
              <a:latin typeface="+mj-lt"/>
            </a:endParaRPr>
          </a:p>
          <a:p>
            <a:pPr lvl="1"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r>
              <a:rPr lang="en-US" dirty="0">
                <a:solidFill>
                  <a:schemeClr val="dk1"/>
                </a:solidFill>
                <a:latin typeface="+mj-lt"/>
              </a:rPr>
              <a:t>Report palette</a:t>
            </a:r>
          </a:p>
          <a:p>
            <a:pPr lvl="1">
              <a:buClr>
                <a:schemeClr val="accent4"/>
              </a:buClr>
              <a:buSzPct val="50000"/>
              <a:buFont typeface="Barlow Light" panose="020B0604020202020204" charset="0"/>
              <a:buChar char="►"/>
            </a:pPr>
            <a:endParaRPr lang="en-US" dirty="0">
              <a:solidFill>
                <a:schemeClr val="dk1"/>
              </a:solidFill>
              <a:latin typeface="+mj-lt"/>
            </a:endParaRPr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DDD8EF8E-730C-47AD-9F27-64193B182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0297" y="1522536"/>
            <a:ext cx="3091009" cy="1711580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4CE39979-28FE-4E37-8324-96F74E4600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0296" y="3852467"/>
            <a:ext cx="3096117" cy="4951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ctrTitle"/>
          </p:nvPr>
        </p:nvSpPr>
        <p:spPr>
          <a:xfrm>
            <a:off x="604672" y="341610"/>
            <a:ext cx="3510128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Stacked Area Plot</a:t>
            </a:r>
            <a:endParaRPr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200" name="Google Shape;200;p30"/>
          <p:cNvSpPr txBox="1"/>
          <p:nvPr/>
        </p:nvSpPr>
        <p:spPr>
          <a:xfrm>
            <a:off x="604672" y="4082075"/>
            <a:ext cx="7373182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+mj-lt"/>
                <a:ea typeface="Barlow Light"/>
                <a:cs typeface="Barlow Light"/>
                <a:sym typeface="Barlow Light"/>
              </a:rPr>
              <a:t>Compares the relative breakdown of water usage between categories over time.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D2883259-ED28-440F-968C-CD434A427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207" y="1200150"/>
            <a:ext cx="4114801" cy="2743200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F96C4E35-D0AA-4B33-B426-BA716BEB3B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473" y="1200150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31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ctrTitle"/>
          </p:nvPr>
        </p:nvSpPr>
        <p:spPr>
          <a:xfrm>
            <a:off x="604672" y="341610"/>
            <a:ext cx="3510128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Dynamic Filenames</a:t>
            </a:r>
            <a:endParaRPr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200" name="Google Shape;200;p30"/>
          <p:cNvSpPr txBox="1"/>
          <p:nvPr/>
        </p:nvSpPr>
        <p:spPr>
          <a:xfrm>
            <a:off x="5250304" y="2734743"/>
            <a:ext cx="2897386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+mj-lt"/>
                <a:ea typeface="Barlow Light"/>
                <a:cs typeface="Barlow Light"/>
                <a:sym typeface="Barlow Light"/>
              </a:rPr>
              <a:t>Filename: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000" dirty="0">
              <a:solidFill>
                <a:schemeClr val="dk1"/>
              </a:solidFill>
              <a:latin typeface="+mj-lt"/>
              <a:ea typeface="Barlow Light"/>
              <a:cs typeface="Barlow Light"/>
              <a:sym typeface="Barlow Ligh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accent3"/>
                </a:solidFill>
                <a:latin typeface="+mj-lt"/>
                <a:ea typeface="Barlow Light"/>
                <a:cs typeface="Barlow Light"/>
                <a:sym typeface="Barlow Light"/>
              </a:rPr>
              <a:t>Stack</a:t>
            </a:r>
            <a:r>
              <a:rPr lang="en-US" sz="1000" dirty="0">
                <a:solidFill>
                  <a:schemeClr val="dk1"/>
                </a:solidFill>
                <a:latin typeface="+mj-lt"/>
                <a:ea typeface="Barlow Light"/>
                <a:cs typeface="Barlow Light"/>
                <a:sym typeface="Barlow Light"/>
              </a:rPr>
              <a:t>_</a:t>
            </a:r>
            <a:r>
              <a:rPr lang="en-US" sz="1000" dirty="0">
                <a:solidFill>
                  <a:schemeClr val="accent5"/>
                </a:solidFill>
                <a:latin typeface="+mj-lt"/>
                <a:ea typeface="Barlow Light"/>
                <a:cs typeface="Barlow Light"/>
                <a:sym typeface="Barlow Light"/>
              </a:rPr>
              <a:t>YC</a:t>
            </a:r>
            <a:r>
              <a:rPr lang="en-US" sz="1000" dirty="0">
                <a:solidFill>
                  <a:schemeClr val="dk1"/>
                </a:solidFill>
                <a:latin typeface="+mj-lt"/>
                <a:ea typeface="Barlow Light"/>
                <a:cs typeface="Barlow Light"/>
                <a:sym typeface="Barlow Light"/>
              </a:rPr>
              <a:t>_</a:t>
            </a:r>
            <a:r>
              <a:rPr lang="en-US" sz="1000" dirty="0">
                <a:solidFill>
                  <a:schemeClr val="accent3"/>
                </a:solidFill>
                <a:latin typeface="+mj-lt"/>
                <a:ea typeface="Barlow Light"/>
                <a:cs typeface="Barlow Light"/>
                <a:sym typeface="Barlow Light"/>
              </a:rPr>
              <a:t>No_Irrigation</a:t>
            </a:r>
            <a:r>
              <a:rPr lang="en-US" sz="1000" dirty="0">
                <a:solidFill>
                  <a:schemeClr val="dk1"/>
                </a:solidFill>
                <a:latin typeface="+mj-lt"/>
                <a:ea typeface="Barlow Light"/>
                <a:cs typeface="Barlow Light"/>
                <a:sym typeface="Barlow Light"/>
              </a:rPr>
              <a:t>_</a:t>
            </a:r>
            <a:r>
              <a:rPr lang="en-US" sz="1000" dirty="0">
                <a:solidFill>
                  <a:schemeClr val="accent4"/>
                </a:solidFill>
                <a:latin typeface="+mj-lt"/>
                <a:ea typeface="Barlow Light"/>
                <a:cs typeface="Barlow Light"/>
                <a:sym typeface="Barlow Light"/>
              </a:rPr>
              <a:t>07-21_to_08-04</a:t>
            </a:r>
            <a:r>
              <a:rPr lang="en-US" sz="1000" dirty="0">
                <a:solidFill>
                  <a:schemeClr val="dk1"/>
                </a:solidFill>
                <a:latin typeface="+mj-lt"/>
                <a:ea typeface="Barlow Light"/>
                <a:cs typeface="Barlow Light"/>
                <a:sym typeface="Barlow Light"/>
              </a:rPr>
              <a:t>.</a:t>
            </a:r>
            <a:r>
              <a:rPr lang="en-US" sz="1000" dirty="0">
                <a:solidFill>
                  <a:schemeClr val="accent3"/>
                </a:solidFill>
                <a:latin typeface="+mj-lt"/>
                <a:ea typeface="Barlow Light"/>
                <a:cs typeface="Barlow Light"/>
                <a:sym typeface="Barlow Light"/>
              </a:rPr>
              <a:t>png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D2883259-ED28-440F-968C-CD434A427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207" y="1200150"/>
            <a:ext cx="4114801" cy="27432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1DAB76D-A574-4A0B-BC04-E4819FC47B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3786" y="1607919"/>
            <a:ext cx="3317658" cy="72493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1861569-3E61-4876-BF14-3CE4C2B92BCE}"/>
              </a:ext>
            </a:extLst>
          </p:cNvPr>
          <p:cNvCxnSpPr>
            <a:cxnSpLocks/>
          </p:cNvCxnSpPr>
          <p:nvPr/>
        </p:nvCxnSpPr>
        <p:spPr>
          <a:xfrm flipV="1">
            <a:off x="4942576" y="3296578"/>
            <a:ext cx="391213" cy="254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99C0429-9A8E-448B-A850-8B9C020CFAFB}"/>
              </a:ext>
            </a:extLst>
          </p:cNvPr>
          <p:cNvSpPr txBox="1"/>
          <p:nvPr/>
        </p:nvSpPr>
        <p:spPr>
          <a:xfrm>
            <a:off x="4365541" y="3558898"/>
            <a:ext cx="884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+mj-lt"/>
              </a:rPr>
              <a:t>Chart Type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80A73A-D19C-4AC4-B3B5-E66F9EA5C7F6}"/>
              </a:ext>
            </a:extLst>
          </p:cNvPr>
          <p:cNvCxnSpPr>
            <a:cxnSpLocks/>
          </p:cNvCxnSpPr>
          <p:nvPr/>
        </p:nvCxnSpPr>
        <p:spPr>
          <a:xfrm flipV="1">
            <a:off x="5790989" y="3296579"/>
            <a:ext cx="0" cy="212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937AFD0-2F01-4B93-838F-AB3D24DEB688}"/>
              </a:ext>
            </a:extLst>
          </p:cNvPr>
          <p:cNvSpPr txBox="1"/>
          <p:nvPr/>
        </p:nvSpPr>
        <p:spPr>
          <a:xfrm>
            <a:off x="5438842" y="3561570"/>
            <a:ext cx="6962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+mj-lt"/>
              </a:rPr>
              <a:t>Period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E0876D0-E933-4937-9216-C783BB8EBE3F}"/>
              </a:ext>
            </a:extLst>
          </p:cNvPr>
          <p:cNvCxnSpPr>
            <a:cxnSpLocks/>
          </p:cNvCxnSpPr>
          <p:nvPr/>
        </p:nvCxnSpPr>
        <p:spPr>
          <a:xfrm flipH="1" flipV="1">
            <a:off x="6229335" y="3296578"/>
            <a:ext cx="199534" cy="220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F9A7BDB-21FD-421F-9D7A-2DD117FB2563}"/>
              </a:ext>
            </a:extLst>
          </p:cNvPr>
          <p:cNvSpPr txBox="1"/>
          <p:nvPr/>
        </p:nvSpPr>
        <p:spPr>
          <a:xfrm>
            <a:off x="6175703" y="3558898"/>
            <a:ext cx="6962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+mj-lt"/>
              </a:rPr>
              <a:t>Labels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AAB5C1-59AD-439B-B1F2-9A981B6964B1}"/>
              </a:ext>
            </a:extLst>
          </p:cNvPr>
          <p:cNvCxnSpPr>
            <a:cxnSpLocks/>
          </p:cNvCxnSpPr>
          <p:nvPr/>
        </p:nvCxnSpPr>
        <p:spPr>
          <a:xfrm flipH="1" flipV="1">
            <a:off x="7165730" y="3306686"/>
            <a:ext cx="142974" cy="210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FE414D2-B586-42AE-9172-794BDCA4B85A}"/>
              </a:ext>
            </a:extLst>
          </p:cNvPr>
          <p:cNvSpPr txBox="1"/>
          <p:nvPr/>
        </p:nvSpPr>
        <p:spPr>
          <a:xfrm>
            <a:off x="6912564" y="3558898"/>
            <a:ext cx="8441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+mj-lt"/>
              </a:rPr>
              <a:t>Date Range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BFC3986-1320-4696-8283-6413836169A9}"/>
              </a:ext>
            </a:extLst>
          </p:cNvPr>
          <p:cNvCxnSpPr>
            <a:cxnSpLocks/>
          </p:cNvCxnSpPr>
          <p:nvPr/>
        </p:nvCxnSpPr>
        <p:spPr>
          <a:xfrm flipH="1" flipV="1">
            <a:off x="7925550" y="3296578"/>
            <a:ext cx="267917" cy="220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3F19127-783C-4C9F-B1BA-2D5D2D198AE2}"/>
              </a:ext>
            </a:extLst>
          </p:cNvPr>
          <p:cNvSpPr txBox="1"/>
          <p:nvPr/>
        </p:nvSpPr>
        <p:spPr>
          <a:xfrm>
            <a:off x="7887668" y="3548790"/>
            <a:ext cx="8441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+mj-lt"/>
              </a:rPr>
              <a:t>File Type</a:t>
            </a:r>
          </a:p>
        </p:txBody>
      </p:sp>
      <p:sp>
        <p:nvSpPr>
          <p:cNvPr id="29" name="Google Shape;200;p30">
            <a:extLst>
              <a:ext uri="{FF2B5EF4-FFF2-40B4-BE49-F238E27FC236}">
                <a16:creationId xmlns:a16="http://schemas.microsoft.com/office/drawing/2014/main" id="{87F6C4F4-78C9-43A5-A90B-FE2670ABD99D}"/>
              </a:ext>
            </a:extLst>
          </p:cNvPr>
          <p:cNvSpPr txBox="1"/>
          <p:nvPr/>
        </p:nvSpPr>
        <p:spPr>
          <a:xfrm>
            <a:off x="5250304" y="1200150"/>
            <a:ext cx="1376313" cy="325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+mj-lt"/>
                <a:ea typeface="Barlow Light"/>
                <a:cs typeface="Barlow Light"/>
                <a:sym typeface="Barlow Light"/>
              </a:rPr>
              <a:t>Example from code:</a:t>
            </a:r>
          </a:p>
        </p:txBody>
      </p:sp>
    </p:spTree>
    <p:extLst>
      <p:ext uri="{BB962C8B-B14F-4D97-AF65-F5344CB8AC3E}">
        <p14:creationId xmlns:p14="http://schemas.microsoft.com/office/powerpoint/2010/main" val="589193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5F189B6-111F-43BC-B88E-C78845C353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3F7322-70B6-49A6-9D11-E6FA41E021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Code Example – Stacked Area Plot</a:t>
            </a:r>
          </a:p>
        </p:txBody>
      </p:sp>
      <p:pic>
        <p:nvPicPr>
          <p:cNvPr id="4" name="Stacked Area Demo">
            <a:hlinkClick r:id="" action="ppaction://media"/>
            <a:extLst>
              <a:ext uri="{FF2B5EF4-FFF2-40B4-BE49-F238E27FC236}">
                <a16:creationId xmlns:a16="http://schemas.microsoft.com/office/drawing/2014/main" id="{A1219CF7-D59C-4FC8-B2FF-FE3856AEE4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75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ctrTitle"/>
          </p:nvPr>
        </p:nvSpPr>
        <p:spPr>
          <a:xfrm>
            <a:off x="604671" y="341610"/>
            <a:ext cx="3708911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Bar Plot Comparison</a:t>
            </a:r>
            <a:endParaRPr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200" name="Google Shape;200;p30"/>
          <p:cNvSpPr txBox="1"/>
          <p:nvPr/>
        </p:nvSpPr>
        <p:spPr>
          <a:xfrm>
            <a:off x="604672" y="4082075"/>
            <a:ext cx="7373182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Compares the homeowner's water usage to the average in the area. Averages are based on data from the Utah Division of Water Resources [3]</a:t>
            </a:r>
            <a:r>
              <a:rPr lang="en-US" sz="1000" dirty="0">
                <a:solidFill>
                  <a:schemeClr val="dk1"/>
                </a:solidFill>
                <a:latin typeface="+mj-lt"/>
                <a:ea typeface="Barlow Light"/>
                <a:cs typeface="Barlow Light"/>
                <a:sym typeface="Barlow Light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883259-ED28-440F-968C-CD434A427A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12207" y="1209445"/>
            <a:ext cx="4114801" cy="27246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6C4E35-D0AA-4B33-B426-BA716BEB3B0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719473" y="1244824"/>
            <a:ext cx="4114800" cy="265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736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r Plot Demo">
            <a:hlinkClick r:id="" action="ppaction://media"/>
            <a:extLst>
              <a:ext uri="{FF2B5EF4-FFF2-40B4-BE49-F238E27FC236}">
                <a16:creationId xmlns:a16="http://schemas.microsoft.com/office/drawing/2014/main" id="{B745F106-C9D1-43EE-843E-13F7C4CEF46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1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96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ctrTitle"/>
          </p:nvPr>
        </p:nvSpPr>
        <p:spPr>
          <a:xfrm>
            <a:off x="604671" y="341610"/>
            <a:ext cx="4712764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Infographic</a:t>
            </a:r>
          </a:p>
        </p:txBody>
      </p:sp>
      <p:sp>
        <p:nvSpPr>
          <p:cNvPr id="200" name="Google Shape;200;p30"/>
          <p:cNvSpPr txBox="1"/>
          <p:nvPr/>
        </p:nvSpPr>
        <p:spPr>
          <a:xfrm>
            <a:off x="604672" y="4082075"/>
            <a:ext cx="7373182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>
                <a:solidFill>
                  <a:srgbClr val="24292E"/>
                </a:solidFill>
                <a:effectLst/>
                <a:latin typeface="Lato" panose="020F0502020204030203" pitchFamily="34" charset="0"/>
              </a:rPr>
              <a:t>This infographic helps to visualize water usage compared to household items that a typical homeowner uses on a regular basis. Water use for each household item is estimated according to the U.S. Environmental Protection Agency [4,5].</a:t>
            </a:r>
            <a:endParaRPr lang="en-US" sz="1000" dirty="0">
              <a:solidFill>
                <a:schemeClr val="dk1"/>
              </a:solidFill>
              <a:latin typeface="+mj-l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F8D272-02C6-4F16-8F08-919A97B6A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536" y="1169265"/>
            <a:ext cx="6632928" cy="280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497539"/>
      </p:ext>
    </p:extLst>
  </p:cSld>
  <p:clrMapOvr>
    <a:masterClrMapping/>
  </p:clrMapOvr>
</p:sld>
</file>

<file path=ppt/theme/theme1.xml><?xml version="1.0" encoding="utf-8"?>
<a:theme xmlns:a="http://schemas.openxmlformats.org/drawingml/2006/main" name="Pitch Deck Template">
  <a:themeElements>
    <a:clrScheme name="Custom 1">
      <a:dk1>
        <a:sysClr val="windowText" lastClr="000000"/>
      </a:dk1>
      <a:lt1>
        <a:sysClr val="window" lastClr="FFFFFF"/>
      </a:lt1>
      <a:dk2>
        <a:srgbClr val="282828"/>
      </a:dk2>
      <a:lt2>
        <a:srgbClr val="CEDBE6"/>
      </a:lt2>
      <a:accent1>
        <a:srgbClr val="BEE0CC"/>
      </a:accent1>
      <a:accent2>
        <a:srgbClr val="70C3D0"/>
      </a:accent2>
      <a:accent3>
        <a:srgbClr val="419DC5"/>
      </a:accent3>
      <a:accent4>
        <a:srgbClr val="316BA7"/>
      </a:accent4>
      <a:accent5>
        <a:srgbClr val="223B89"/>
      </a:accent5>
      <a:accent6>
        <a:srgbClr val="2683C6"/>
      </a:accent6>
      <a:hlink>
        <a:srgbClr val="286884"/>
      </a:hlink>
      <a:folHlink>
        <a:srgbClr val="419DC5"/>
      </a:folHlink>
    </a:clrScheme>
    <a:fontScheme name="Lato &amp; Merriweather">
      <a:majorFont>
        <a:latin typeface="Lato"/>
        <a:ea typeface=""/>
        <a:cs typeface=""/>
      </a:majorFont>
      <a:minorFont>
        <a:latin typeface="Merriweath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</TotalTime>
  <Words>638</Words>
  <Application>Microsoft Office PowerPoint</Application>
  <PresentationFormat>On-screen Show (16:9)</PresentationFormat>
  <Paragraphs>104</Paragraphs>
  <Slides>17</Slides>
  <Notes>17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Questrial</vt:lpstr>
      <vt:lpstr>Roboto Condensed</vt:lpstr>
      <vt:lpstr>Work Sans</vt:lpstr>
      <vt:lpstr>Work Sans Regular</vt:lpstr>
      <vt:lpstr>Arial</vt:lpstr>
      <vt:lpstr>Lato Semibold</vt:lpstr>
      <vt:lpstr>Lato</vt:lpstr>
      <vt:lpstr>Barlow Light</vt:lpstr>
      <vt:lpstr>Lato Heavy</vt:lpstr>
      <vt:lpstr>Pitch Deck Template</vt:lpstr>
      <vt:lpstr>Data Visualization Challenge</vt:lpstr>
      <vt:lpstr>Goals</vt:lpstr>
      <vt:lpstr>About the Project</vt:lpstr>
      <vt:lpstr>Stacked Area Plot</vt:lpstr>
      <vt:lpstr>Dynamic Filenames</vt:lpstr>
      <vt:lpstr>Code Example – Stacked Area Plot</vt:lpstr>
      <vt:lpstr>Bar Plot Comparison</vt:lpstr>
      <vt:lpstr>PowerPoint Presentation</vt:lpstr>
      <vt:lpstr>Infographic</vt:lpstr>
      <vt:lpstr>PowerPoint Presentation</vt:lpstr>
      <vt:lpstr>Raw Pulses Classification</vt:lpstr>
      <vt:lpstr>Swarm Plot Distribution</vt:lpstr>
      <vt:lpstr>Side by Side Bar Plots</vt:lpstr>
      <vt:lpstr>Total Use Table</vt:lpstr>
      <vt:lpstr>Hourly Average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Pitch Deck</dc:title>
  <cp:lastModifiedBy>Nathan Guymon</cp:lastModifiedBy>
  <cp:revision>47</cp:revision>
  <dcterms:modified xsi:type="dcterms:W3CDTF">2020-12-11T00:19:00Z</dcterms:modified>
</cp:coreProperties>
</file>